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3.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4.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5.xml" ContentType="application/vnd.openxmlformats-officedocument.theme+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5" r:id="rId7"/>
    <p:sldMasterId id="2147484196" r:id="rId8"/>
    <p:sldMasterId id="2147484223" r:id="rId9"/>
  </p:sldMasterIdLst>
  <p:notesMasterIdLst>
    <p:notesMasterId r:id="rId42"/>
  </p:notesMasterIdLst>
  <p:handoutMasterIdLst>
    <p:handoutMasterId r:id="rId43"/>
  </p:handoutMasterIdLst>
  <p:sldIdLst>
    <p:sldId id="778" r:id="rId10"/>
    <p:sldId id="891" r:id="rId11"/>
    <p:sldId id="779" r:id="rId12"/>
    <p:sldId id="780" r:id="rId13"/>
    <p:sldId id="788" r:id="rId14"/>
    <p:sldId id="906" r:id="rId15"/>
    <p:sldId id="882" r:id="rId16"/>
    <p:sldId id="883" r:id="rId17"/>
    <p:sldId id="884" r:id="rId18"/>
    <p:sldId id="865" r:id="rId19"/>
    <p:sldId id="873" r:id="rId20"/>
    <p:sldId id="874" r:id="rId21"/>
    <p:sldId id="875" r:id="rId22"/>
    <p:sldId id="876" r:id="rId23"/>
    <p:sldId id="866" r:id="rId24"/>
    <p:sldId id="867" r:id="rId25"/>
    <p:sldId id="878" r:id="rId26"/>
    <p:sldId id="879" r:id="rId27"/>
    <p:sldId id="881" r:id="rId28"/>
    <p:sldId id="880" r:id="rId29"/>
    <p:sldId id="868" r:id="rId30"/>
    <p:sldId id="896" r:id="rId31"/>
    <p:sldId id="899" r:id="rId32"/>
    <p:sldId id="898" r:id="rId33"/>
    <p:sldId id="900" r:id="rId34"/>
    <p:sldId id="897" r:id="rId35"/>
    <p:sldId id="901" r:id="rId36"/>
    <p:sldId id="902" r:id="rId37"/>
    <p:sldId id="853" r:id="rId38"/>
    <p:sldId id="903" r:id="rId39"/>
    <p:sldId id="904" r:id="rId40"/>
    <p:sldId id="905" r:id="rId41"/>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CFC731D-00BE-2248-A903-1863EE108129}">
          <p14:sldIdLst>
            <p14:sldId id="778"/>
            <p14:sldId id="891"/>
            <p14:sldId id="779"/>
            <p14:sldId id="780"/>
            <p14:sldId id="788"/>
            <p14:sldId id="906"/>
          </p14:sldIdLst>
        </p14:section>
        <p14:section name="overview" id="{7E399DDB-DE38-6141-BF81-AD1B48A6D673}">
          <p14:sldIdLst>
            <p14:sldId id="882"/>
            <p14:sldId id="883"/>
            <p14:sldId id="884"/>
          </p14:sldIdLst>
        </p14:section>
        <p14:section name="flie-operations" id="{28E2D528-23E6-EC47-92F5-C73A2A81B537}">
          <p14:sldIdLst>
            <p14:sldId id="865"/>
            <p14:sldId id="873"/>
            <p14:sldId id="874"/>
            <p14:sldId id="875"/>
            <p14:sldId id="876"/>
            <p14:sldId id="866"/>
          </p14:sldIdLst>
        </p14:section>
        <p14:section name="list-ops" id="{65FD1502-8A24-DC4F-BBAD-D149697E0279}">
          <p14:sldIdLst>
            <p14:sldId id="867"/>
            <p14:sldId id="878"/>
            <p14:sldId id="879"/>
            <p14:sldId id="881"/>
            <p14:sldId id="880"/>
            <p14:sldId id="868"/>
          </p14:sldIdLst>
        </p14:section>
        <p14:section name="azuread-csom" id="{C5E1DA45-8A7A-194B-B8EC-3C073D6CCE22}">
          <p14:sldIdLst>
            <p14:sldId id="896"/>
            <p14:sldId id="899"/>
            <p14:sldId id="898"/>
            <p14:sldId id="900"/>
            <p14:sldId id="897"/>
          </p14:sldIdLst>
        </p14:section>
        <p14:section name="conclusion" id="{14482E7F-C35C-294A-A514-18993BE42B8D}">
          <p14:sldIdLst>
            <p14:sldId id="901"/>
            <p14:sldId id="902"/>
            <p14:sldId id="853"/>
            <p14:sldId id="903"/>
            <p14:sldId id="904"/>
            <p14:sldId id="905"/>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6000" autoAdjust="0"/>
    <p:restoredTop sz="82041" autoAdjust="0"/>
  </p:normalViewPr>
  <p:slideViewPr>
    <p:cSldViewPr snapToGrid="0">
      <p:cViewPr varScale="1">
        <p:scale>
          <a:sx n="89" d="100"/>
          <a:sy n="89" d="100"/>
        </p:scale>
        <p:origin x="200" y="2224"/>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2871"/>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slide" Target="slides/slide3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8.png>
</file>

<file path=ppt/media/image39.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FA286CF7-BB83-4FDF-AC68-569118A3F32E}"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34930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29</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880687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1940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25642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2657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a:t>
            </a:r>
            <a:r>
              <a:rPr lang="en-US" baseline="0" dirty="0" smtClean="0"/>
              <a:t> module is to show how you can access the complete SharePoint REST API</a:t>
            </a:r>
          </a:p>
          <a:p>
            <a:r>
              <a:rPr lang="en-US" baseline="0" dirty="0" smtClean="0"/>
              <a:t>The </a:t>
            </a:r>
            <a:r>
              <a:rPr lang="en-US" baseline="0" dirty="0" err="1" smtClean="0"/>
              <a:t>SharePointClient</a:t>
            </a:r>
            <a:r>
              <a:rPr lang="en-US" baseline="0" dirty="0" smtClean="0"/>
              <a:t> only has access to Files, but we can get an Access Token via the Discovery Service for use with REST calls.</a:t>
            </a:r>
            <a:endParaRPr lang="en-US" dirty="0"/>
          </a:p>
        </p:txBody>
      </p:sp>
      <p:sp>
        <p:nvSpPr>
          <p:cNvPr id="4" name="Date Placeholder 3"/>
          <p:cNvSpPr>
            <a:spLocks noGrp="1"/>
          </p:cNvSpPr>
          <p:nvPr>
            <p:ph type="dt" idx="10"/>
          </p:nvPr>
        </p:nvSpPr>
        <p:spPr/>
        <p:txBody>
          <a:bodyPr/>
          <a:lstStyle/>
          <a:p>
            <a:fld id="{BD31152A-8F7C-408D-9061-F291D3F7D7A4}"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24989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to show the various permissions that are available</a:t>
            </a:r>
            <a:endParaRPr lang="en-US" dirty="0"/>
          </a:p>
        </p:txBody>
      </p:sp>
      <p:sp>
        <p:nvSpPr>
          <p:cNvPr id="4" name="Date Placeholder 3"/>
          <p:cNvSpPr>
            <a:spLocks noGrp="1"/>
          </p:cNvSpPr>
          <p:nvPr>
            <p:ph type="dt" idx="10"/>
          </p:nvPr>
        </p:nvSpPr>
        <p:spPr/>
        <p:txBody>
          <a:bodyPr/>
          <a:lstStyle/>
          <a:p>
            <a:fld id="{6559E235-6933-4AAE-8A0A-F0BAC5F37D5D}"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631758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discovery service discovers the SharePoint</a:t>
            </a:r>
            <a:r>
              <a:rPr lang="en-US" baseline="0" dirty="0" smtClean="0"/>
              <a:t> resource</a:t>
            </a:r>
            <a:r>
              <a:rPr lang="en-US" dirty="0" smtClean="0"/>
              <a:t>,</a:t>
            </a:r>
            <a:r>
              <a:rPr lang="en-US" baseline="0" dirty="0" smtClean="0"/>
              <a:t> which we can use to access document libraries</a:t>
            </a:r>
            <a:endParaRPr lang="en-US" dirty="0"/>
          </a:p>
        </p:txBody>
      </p:sp>
      <p:sp>
        <p:nvSpPr>
          <p:cNvPr id="4" name="Date Placeholder 3"/>
          <p:cNvSpPr>
            <a:spLocks noGrp="1"/>
          </p:cNvSpPr>
          <p:nvPr>
            <p:ph type="dt" idx="10"/>
          </p:nvPr>
        </p:nvSpPr>
        <p:spPr/>
        <p:txBody>
          <a:bodyPr/>
          <a:lstStyle/>
          <a:p>
            <a:fld id="{23FDFFE0-9E47-4B8C-842E-FA426FE218C8}"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19406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smtClean="0"/>
          </a:p>
          <a:p>
            <a:endParaRPr lang="en-US" dirty="0"/>
          </a:p>
        </p:txBody>
      </p:sp>
      <p:sp>
        <p:nvSpPr>
          <p:cNvPr id="4" name="Date Placeholder 3"/>
          <p:cNvSpPr>
            <a:spLocks noGrp="1"/>
          </p:cNvSpPr>
          <p:nvPr>
            <p:ph type="dt" idx="10"/>
          </p:nvPr>
        </p:nvSpPr>
        <p:spPr/>
        <p:txBody>
          <a:bodyPr/>
          <a:lstStyle/>
          <a:p>
            <a:fld id="{8DACB9AA-B03F-4672-BD3F-07034206D49E}"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8602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a:p>
        </p:txBody>
      </p:sp>
      <p:sp>
        <p:nvSpPr>
          <p:cNvPr id="4" name="Date Placeholder 3"/>
          <p:cNvSpPr>
            <a:spLocks noGrp="1"/>
          </p:cNvSpPr>
          <p:nvPr>
            <p:ph type="dt" idx="10"/>
          </p:nvPr>
        </p:nvSpPr>
        <p:spPr/>
        <p:txBody>
          <a:bodyPr/>
          <a:lstStyle/>
          <a:p>
            <a:fld id="{9F6C2A45-62A9-453C-B1A0-E9BD4232256A}"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59223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 how the </a:t>
            </a:r>
            <a:r>
              <a:rPr lang="en-US" dirty="0" err="1" smtClean="0"/>
              <a:t>FormDigest</a:t>
            </a:r>
            <a:r>
              <a:rPr lang="en-US" baseline="0" dirty="0" smtClean="0"/>
              <a:t> isn’t passed</a:t>
            </a:r>
          </a:p>
          <a:p>
            <a:r>
              <a:rPr lang="en-US" baseline="0" dirty="0" smtClean="0"/>
              <a:t>We get all the permissions we need from Azure Active Directory</a:t>
            </a:r>
            <a:endParaRPr lang="en-US" dirty="0"/>
          </a:p>
        </p:txBody>
      </p:sp>
      <p:sp>
        <p:nvSpPr>
          <p:cNvPr id="4" name="Date Placeholder 3"/>
          <p:cNvSpPr>
            <a:spLocks noGrp="1"/>
          </p:cNvSpPr>
          <p:nvPr>
            <p:ph type="dt" idx="10"/>
          </p:nvPr>
        </p:nvSpPr>
        <p:spPr/>
        <p:txBody>
          <a:bodyPr/>
          <a:lstStyle/>
          <a:p>
            <a:fld id="{5F4BE20B-7B75-4971-AE6D-9106933A5A3B}"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668144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4340639"/>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93458240"/>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4095301661"/>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6432624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518197260"/>
      </p:ext>
    </p:extLst>
  </p:cSld>
  <p:clrMapOvr>
    <a:masterClrMapping/>
  </p:clrMapOvr>
  <p:transition>
    <p:fade/>
  </p:transition>
  <p:timing>
    <p:tnLst>
      <p:par>
        <p:cTn id="1" dur="indefinite" restart="never" nodeType="tmRoot"/>
      </p:par>
    </p:tnLst>
  </p:timing>
  <p:hf hdr="0"/>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26823789"/>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31539931"/>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595434824"/>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15532625"/>
      </p:ext>
    </p:extLst>
  </p:cSld>
  <p:clrMapOvr>
    <a:masterClrMapping/>
  </p:clrMapOvr>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69222130"/>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08074362"/>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53181421"/>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271641845"/>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63442963"/>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16663056"/>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2689987828"/>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4873193"/>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01400142"/>
      </p:ext>
    </p:extLst>
  </p:cSld>
  <p:clrMapOvr>
    <a:masterClrMapping/>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30877463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83548434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03327927"/>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893216813"/>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6050334"/>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47503744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456481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751708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297577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6922454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881037005"/>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779227099"/>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952773610"/>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50469104"/>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06809208"/>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5393761"/>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54373258"/>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18661033"/>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8754926"/>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61026281"/>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92028534"/>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5504721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85715475"/>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26912036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188964201"/>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52741219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798465493"/>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320128346"/>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786329888"/>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49106337"/>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3745164537"/>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388449"/>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0393955"/>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676286"/>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5019682"/>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4116002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50474257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721060897"/>
      </p:ext>
    </p:extLst>
  </p:cSld>
  <p:clrMapOvr>
    <a:masterClrMapping/>
  </p:clrMapOvr>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82329152"/>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18198026"/>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76733787"/>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63225767"/>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97531793"/>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020133320"/>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875694687"/>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422265540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563334749"/>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36272434"/>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037445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20289673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1531798999"/>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598755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194180963"/>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0411014"/>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49524745"/>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53315827"/>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68452918"/>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12432368"/>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172866949"/>
      </p:ext>
    </p:extLst>
  </p:cSld>
  <p:clrMapOvr>
    <a:masterClrMapping/>
  </p:clrMapOvr>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1061647"/>
      </p:ext>
    </p:extLst>
  </p:cSld>
  <p:clrMapOvr>
    <a:masterClrMapping/>
  </p:clrMapOvr>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78934256"/>
      </p:ext>
    </p:extLst>
  </p:cSld>
  <p:clrMapOvr>
    <a:masterClrMapping/>
  </p:clrMapOvr>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57156804"/>
      </p:ext>
    </p:extLst>
  </p:cSld>
  <p:clrMapOvr>
    <a:masterClrMapping/>
  </p:clrMapOvr>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09407759"/>
      </p:ext>
    </p:extLst>
  </p:cSld>
  <p:clrMapOvr>
    <a:masterClrMapping/>
  </p:clrMapOvr>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845002727"/>
      </p:ext>
    </p:extLst>
  </p:cSld>
  <p:clrMapOvr>
    <a:masterClrMapping/>
  </p:clrMapOvr>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82837517"/>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64888360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2.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 Type="http://schemas.openxmlformats.org/officeDocument/2006/relationships/slideLayout" Target="../slideLayouts/slideLayout41.xml"/><Relationship Id="rId21" Type="http://schemas.openxmlformats.org/officeDocument/2006/relationships/slideLayout" Target="../slideLayouts/slideLayout59.xml"/><Relationship Id="rId34" Type="http://schemas.openxmlformats.org/officeDocument/2006/relationships/slideLayout" Target="../slideLayouts/slideLayout72.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33" Type="http://schemas.openxmlformats.org/officeDocument/2006/relationships/slideLayout" Target="../slideLayouts/slideLayout71.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32" Type="http://schemas.openxmlformats.org/officeDocument/2006/relationships/slideLayout" Target="../slideLayouts/slideLayout70.xml"/><Relationship Id="rId37" Type="http://schemas.openxmlformats.org/officeDocument/2006/relationships/image" Target="../media/image4.png"/><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36" Type="http://schemas.openxmlformats.org/officeDocument/2006/relationships/image" Target="../media/image3.png"/><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slideLayout" Target="../slideLayouts/slideLayout69.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slideLayout" Target="../slideLayouts/slideLayout68.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0.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image" Target="../media/image12.png"/><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theme" Target="../theme/theme4.xml"/><Relationship Id="rId5" Type="http://schemas.openxmlformats.org/officeDocument/2006/relationships/slideLayout" Target="../slideLayouts/slideLayout7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0.xml"/><Relationship Id="rId13" Type="http://schemas.openxmlformats.org/officeDocument/2006/relationships/slideLayout" Target="../slideLayouts/slideLayout95.xml"/><Relationship Id="rId18" Type="http://schemas.openxmlformats.org/officeDocument/2006/relationships/slideLayout" Target="../slideLayouts/slideLayout100.xml"/><Relationship Id="rId26" Type="http://schemas.openxmlformats.org/officeDocument/2006/relationships/slideLayout" Target="../slideLayouts/slideLayout108.xml"/><Relationship Id="rId3" Type="http://schemas.openxmlformats.org/officeDocument/2006/relationships/slideLayout" Target="../slideLayouts/slideLayout85.xml"/><Relationship Id="rId21" Type="http://schemas.openxmlformats.org/officeDocument/2006/relationships/slideLayout" Target="../slideLayouts/slideLayout103.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17" Type="http://schemas.openxmlformats.org/officeDocument/2006/relationships/slideLayout" Target="../slideLayouts/slideLayout99.xml"/><Relationship Id="rId25" Type="http://schemas.openxmlformats.org/officeDocument/2006/relationships/slideLayout" Target="../slideLayouts/slideLayout107.xml"/><Relationship Id="rId2" Type="http://schemas.openxmlformats.org/officeDocument/2006/relationships/slideLayout" Target="../slideLayouts/slideLayout84.xml"/><Relationship Id="rId16" Type="http://schemas.openxmlformats.org/officeDocument/2006/relationships/slideLayout" Target="../slideLayouts/slideLayout98.xml"/><Relationship Id="rId20" Type="http://schemas.openxmlformats.org/officeDocument/2006/relationships/slideLayout" Target="../slideLayouts/slideLayout102.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24" Type="http://schemas.openxmlformats.org/officeDocument/2006/relationships/slideLayout" Target="../slideLayouts/slideLayout106.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23" Type="http://schemas.openxmlformats.org/officeDocument/2006/relationships/slideLayout" Target="../slideLayouts/slideLayout105.xml"/><Relationship Id="rId10" Type="http://schemas.openxmlformats.org/officeDocument/2006/relationships/slideLayout" Target="../slideLayouts/slideLayout92.xml"/><Relationship Id="rId19" Type="http://schemas.openxmlformats.org/officeDocument/2006/relationships/slideLayout" Target="../slideLayouts/slideLayout101.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 Id="rId22" Type="http://schemas.openxmlformats.org/officeDocument/2006/relationships/slideLayout" Target="../slideLayouts/slideLayout104.xml"/><Relationship Id="rId27"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6.xml"/><Relationship Id="rId3" Type="http://schemas.openxmlformats.org/officeDocument/2006/relationships/slideLayout" Target="../slideLayouts/slideLayout111.xml"/><Relationship Id="rId7" Type="http://schemas.openxmlformats.org/officeDocument/2006/relationships/slideLayout" Target="../slideLayouts/slideLayout115.xml"/><Relationship Id="rId12" Type="http://schemas.openxmlformats.org/officeDocument/2006/relationships/image" Target="../media/image12.png"/><Relationship Id="rId2" Type="http://schemas.openxmlformats.org/officeDocument/2006/relationships/slideLayout" Target="../slideLayouts/slideLayout110.xml"/><Relationship Id="rId1" Type="http://schemas.openxmlformats.org/officeDocument/2006/relationships/slideLayout" Target="../slideLayouts/slideLayout109.xml"/><Relationship Id="rId6" Type="http://schemas.openxmlformats.org/officeDocument/2006/relationships/slideLayout" Target="../slideLayouts/slideLayout114.xml"/><Relationship Id="rId11" Type="http://schemas.openxmlformats.org/officeDocument/2006/relationships/theme" Target="../theme/theme6.xml"/><Relationship Id="rId5" Type="http://schemas.openxmlformats.org/officeDocument/2006/relationships/slideLayout" Target="../slideLayouts/slideLayout113.xml"/><Relationship Id="rId10" Type="http://schemas.openxmlformats.org/officeDocument/2006/relationships/slideLayout" Target="../slideLayouts/slideLayout118.xml"/><Relationship Id="rId4" Type="http://schemas.openxmlformats.org/officeDocument/2006/relationships/slideLayout" Target="../slideLayouts/slideLayout112.xml"/><Relationship Id="rId9" Type="http://schemas.openxmlformats.org/officeDocument/2006/relationships/slideLayout" Target="../slideLayouts/slideLayout1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5" r:id="rId22"/>
    <p:sldLayoutId id="2147484146" r:id="rId23"/>
    <p:sldLayoutId id="2147484147" r:id="rId24"/>
    <p:sldLayoutId id="2147484148" r:id="rId25"/>
    <p:sldLayoutId id="2147484149" r:id="rId26"/>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252123581"/>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1114013327"/>
      </p:ext>
    </p:extLst>
  </p:cSld>
  <p:clrMap bg1="lt1" tx1="dk1" bg2="lt2" tx2="dk2" accent1="accent1" accent2="accent2" accent3="accent3" accent4="accent4" accent5="accent5" accent6="accent6" hlink="hlink" folHlink="folHlink"/>
  <p:sldLayoutIdLst>
    <p:sldLayoutId id="2147484186" r:id="rId1"/>
    <p:sldLayoutId id="2147484187" r:id="rId2"/>
    <p:sldLayoutId id="2147484188" r:id="rId3"/>
    <p:sldLayoutId id="2147484189" r:id="rId4"/>
    <p:sldLayoutId id="2147484190" r:id="rId5"/>
    <p:sldLayoutId id="2147484191" r:id="rId6"/>
    <p:sldLayoutId id="2147484192" r:id="rId7"/>
    <p:sldLayoutId id="2147484193" r:id="rId8"/>
    <p:sldLayoutId id="2147484194" r:id="rId9"/>
    <p:sldLayoutId id="2147484195"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42203669"/>
      </p:ext>
    </p:extLst>
  </p:cSld>
  <p:clrMap bg1="lt1" tx1="dk1" bg2="lt2" tx2="dk2" accent1="accent1" accent2="accent2" accent3="accent3" accent4="accent4" accent5="accent5" accent6="accent6" hlink="hlink" folHlink="folHlink"/>
  <p:sldLayoutIdLst>
    <p:sldLayoutId id="2147484197" r:id="rId1"/>
    <p:sldLayoutId id="2147484198" r:id="rId2"/>
    <p:sldLayoutId id="2147484199" r:id="rId3"/>
    <p:sldLayoutId id="2147484200" r:id="rId4"/>
    <p:sldLayoutId id="2147484201" r:id="rId5"/>
    <p:sldLayoutId id="2147484202" r:id="rId6"/>
    <p:sldLayoutId id="2147484203" r:id="rId7"/>
    <p:sldLayoutId id="2147484204" r:id="rId8"/>
    <p:sldLayoutId id="2147484205" r:id="rId9"/>
    <p:sldLayoutId id="2147484206" r:id="rId10"/>
    <p:sldLayoutId id="2147484207" r:id="rId11"/>
    <p:sldLayoutId id="2147484208" r:id="rId12"/>
    <p:sldLayoutId id="2147484209" r:id="rId13"/>
    <p:sldLayoutId id="2147484210" r:id="rId14"/>
    <p:sldLayoutId id="2147484211" r:id="rId15"/>
    <p:sldLayoutId id="2147484212" r:id="rId16"/>
    <p:sldLayoutId id="2147484213" r:id="rId17"/>
    <p:sldLayoutId id="2147484214" r:id="rId18"/>
    <p:sldLayoutId id="2147484215" r:id="rId19"/>
    <p:sldLayoutId id="2147484216" r:id="rId20"/>
    <p:sldLayoutId id="2147484217" r:id="rId21"/>
    <p:sldLayoutId id="2147484218" r:id="rId22"/>
    <p:sldLayoutId id="2147484219" r:id="rId23"/>
    <p:sldLayoutId id="2147484220" r:id="rId24"/>
    <p:sldLayoutId id="2147484221" r:id="rId25"/>
    <p:sldLayoutId id="2147484222"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311061642"/>
      </p:ext>
    </p:extLst>
  </p:cSld>
  <p:clrMap bg1="lt1" tx1="dk1" bg2="lt2" tx2="dk2" accent1="accent1" accent2="accent2" accent3="accent3" accent4="accent4" accent5="accent5" accent6="accent6" hlink="hlink" folHlink="folHlink"/>
  <p:sldLayoutIdLst>
    <p:sldLayoutId id="2147484224" r:id="rId1"/>
    <p:sldLayoutId id="2147484225" r:id="rId2"/>
    <p:sldLayoutId id="2147484226" r:id="rId3"/>
    <p:sldLayoutId id="2147484227" r:id="rId4"/>
    <p:sldLayoutId id="2147484228" r:id="rId5"/>
    <p:sldLayoutId id="2147484229" r:id="rId6"/>
    <p:sldLayoutId id="2147484230" r:id="rId7"/>
    <p:sldLayoutId id="2147484231" r:id="rId8"/>
    <p:sldLayoutId id="2147484232" r:id="rId9"/>
    <p:sldLayoutId id="2147484233"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emf"/><Relationship Id="rId1" Type="http://schemas.openxmlformats.org/officeDocument/2006/relationships/slideLayout" Target="../slideLayouts/slideLayout35.xml"/><Relationship Id="rId5" Type="http://schemas.openxmlformats.org/officeDocument/2006/relationships/image" Target="../media/image20.png"/><Relationship Id="rId4" Type="http://schemas.openxmlformats.org/officeDocument/2006/relationships/image" Target="../media/image19.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hyperlink" Target="http://www.microsoftvirtualacademy.com/training-courses/deep-dive-building-blocks-and-services-of-sharepoint?m=14515" TargetMode="External"/><Relationship Id="rId2" Type="http://schemas.openxmlformats.org/officeDocument/2006/relationships/hyperlink" Target="http://www.microsoftvirtualacademy.com/training-courses/deep-dive-building-blocks-and-services-of-sharepoint?m=14511" TargetMode="Externa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hyperlink" Target="http://dev.office.com/hands-on-labs/2017" TargetMode="External"/><Relationship Id="rId2" Type="http://schemas.openxmlformats.org/officeDocument/2006/relationships/hyperlink" Target="http://dev.office.com/hands-on-labs/2013" TargetMode="Externa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12.xml"/><Relationship Id="rId1" Type="http://schemas.openxmlformats.org/officeDocument/2006/relationships/slideLayout" Target="../slideLayouts/slideLayout77.xml"/><Relationship Id="rId5" Type="http://schemas.openxmlformats.org/officeDocument/2006/relationships/image" Target="../media/image35.emf"/><Relationship Id="rId4" Type="http://schemas.openxmlformats.org/officeDocument/2006/relationships/image" Target="../media/image34.emf"/></Relationships>
</file>

<file path=ppt/slides/_rels/slide31.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13.xml"/><Relationship Id="rId1" Type="http://schemas.openxmlformats.org/officeDocument/2006/relationships/slideLayout" Target="../slideLayouts/slideLayout77.xml"/><Relationship Id="rId6" Type="http://schemas.openxmlformats.org/officeDocument/2006/relationships/image" Target="../media/image37.emf"/><Relationship Id="rId11" Type="http://schemas.openxmlformats.org/officeDocument/2006/relationships/image" Target="../media/image39.png"/><Relationship Id="rId5" Type="http://schemas.openxmlformats.org/officeDocument/2006/relationships/image" Target="../media/image36.emf"/><Relationship Id="rId10" Type="http://schemas.openxmlformats.org/officeDocument/2006/relationships/image" Target="../media/image38.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xml"/><Relationship Id="rId1" Type="http://schemas.openxmlformats.org/officeDocument/2006/relationships/slideLayout" Target="../slideLayouts/slideLayout113.xml"/><Relationship Id="rId4" Type="http://schemas.openxmlformats.org/officeDocument/2006/relationships/image" Target="../media/image2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File Operations with </a:t>
            </a:r>
            <a:r>
              <a:rPr lang="en-US" dirty="0" err="1"/>
              <a:t>SharePointClient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745188181"/>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96589"/>
            <a:ext cx="11149013" cy="4370197"/>
          </a:xfrm>
        </p:spPr>
        <p:txBody>
          <a:bodyPr/>
          <a:lstStyle/>
          <a:p>
            <a:r>
              <a:rPr lang="en-US" dirty="0"/>
              <a:t>Get an Access Token for the specific resource</a:t>
            </a:r>
          </a:p>
          <a:p>
            <a:r>
              <a:rPr lang="en-US" dirty="0"/>
              <a:t>Create </a:t>
            </a:r>
            <a:r>
              <a:rPr lang="en-US" dirty="0" err="1"/>
              <a:t>SharePointClient</a:t>
            </a:r>
            <a:r>
              <a:rPr lang="en-US" dirty="0"/>
              <a:t> instance</a:t>
            </a:r>
          </a:p>
          <a:p>
            <a:r>
              <a:rPr lang="en-US" dirty="0" err="1"/>
              <a:t>SharePointClient.Files</a:t>
            </a:r>
            <a:r>
              <a:rPr lang="en-US" dirty="0"/>
              <a:t> abstracts Files API</a:t>
            </a:r>
          </a:p>
        </p:txBody>
      </p:sp>
      <p:sp>
        <p:nvSpPr>
          <p:cNvPr id="3" name="Title 2"/>
          <p:cNvSpPr>
            <a:spLocks noGrp="1"/>
          </p:cNvSpPr>
          <p:nvPr>
            <p:ph type="title"/>
          </p:nvPr>
        </p:nvSpPr>
        <p:spPr/>
        <p:txBody>
          <a:bodyPr/>
          <a:lstStyle/>
          <a:p>
            <a:r>
              <a:rPr lang="en-US" dirty="0" err="1" smtClean="0"/>
              <a:t>SharePointClient</a:t>
            </a:r>
            <a:r>
              <a:rPr lang="en-US" dirty="0" smtClean="0"/>
              <a:t> class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spTree>
    <p:extLst>
      <p:ext uri="{BB962C8B-B14F-4D97-AF65-F5344CB8AC3E}">
        <p14:creationId xmlns:p14="http://schemas.microsoft.com/office/powerpoint/2010/main" val="288941158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2450961"/>
          </a:xfrm>
        </p:spPr>
        <p:txBody>
          <a:bodyPr/>
          <a:lstStyle/>
          <a:p>
            <a:r>
              <a:rPr lang="en-US" dirty="0" smtClean="0"/>
              <a:t>Read Files collection</a:t>
            </a:r>
          </a:p>
          <a:p>
            <a:r>
              <a:rPr lang="en-US" dirty="0" smtClean="0"/>
              <a:t>Can also read an individual Folder</a:t>
            </a:r>
          </a:p>
          <a:p>
            <a:r>
              <a:rPr lang="en-US" dirty="0" smtClean="0"/>
              <a:t>Paging is accomplished post-query using LINQ</a:t>
            </a:r>
            <a:endParaRPr lang="en-US" dirty="0"/>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12</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4115857"/>
            <a:ext cx="10619198" cy="1079140"/>
          </a:xfrm>
          <a:prstGeom prst="rect">
            <a:avLst/>
          </a:prstGeom>
        </p:spPr>
      </p:pic>
    </p:spTree>
    <p:extLst>
      <p:ext uri="{BB962C8B-B14F-4D97-AF65-F5344CB8AC3E}">
        <p14:creationId xmlns:p14="http://schemas.microsoft.com/office/powerpoint/2010/main" val="36096487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Use </a:t>
            </a:r>
            <a:r>
              <a:rPr lang="en-US" dirty="0" err="1" smtClean="0"/>
              <a:t>AddItemAsync</a:t>
            </a:r>
            <a:r>
              <a:rPr lang="en-US" dirty="0" smtClean="0"/>
              <a:t> method</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pic>
        <p:nvPicPr>
          <p:cNvPr id="5" name="Picture 4"/>
          <p:cNvPicPr>
            <a:picLocks noChangeAspect="1"/>
          </p:cNvPicPr>
          <p:nvPr/>
        </p:nvPicPr>
        <p:blipFill>
          <a:blip r:embed="rId2"/>
          <a:stretch>
            <a:fillRect/>
          </a:stretch>
        </p:blipFill>
        <p:spPr>
          <a:xfrm>
            <a:off x="2262728" y="3292517"/>
            <a:ext cx="7663368" cy="2016675"/>
          </a:xfrm>
          <a:prstGeom prst="rect">
            <a:avLst/>
          </a:prstGeom>
        </p:spPr>
      </p:pic>
    </p:spTree>
    <p:extLst>
      <p:ext uri="{BB962C8B-B14F-4D97-AF65-F5344CB8AC3E}">
        <p14:creationId xmlns:p14="http://schemas.microsoft.com/office/powerpoint/2010/main" val="384410830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Get the target file using </a:t>
            </a:r>
            <a:r>
              <a:rPr lang="en-US" dirty="0" err="1" smtClean="0"/>
              <a:t>GetByAsync</a:t>
            </a:r>
            <a:r>
              <a:rPr lang="en-US" dirty="0" smtClean="0"/>
              <a:t> method</a:t>
            </a:r>
          </a:p>
          <a:p>
            <a:r>
              <a:rPr lang="en-US" dirty="0" smtClean="0"/>
              <a:t>Delete using </a:t>
            </a:r>
            <a:r>
              <a:rPr lang="en-US" dirty="0" err="1" smtClean="0"/>
              <a:t>DeleteAsync</a:t>
            </a:r>
            <a:r>
              <a:rPr lang="en-US" dirty="0" smtClean="0"/>
              <a:t> method</a:t>
            </a:r>
            <a:endParaRPr lang="en-US" dirty="0"/>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4032471"/>
            <a:ext cx="7372862" cy="770642"/>
          </a:xfrm>
          <a:prstGeom prst="rect">
            <a:avLst/>
          </a:prstGeom>
        </p:spPr>
      </p:pic>
    </p:spTree>
    <p:extLst>
      <p:ext uri="{BB962C8B-B14F-4D97-AF65-F5344CB8AC3E}">
        <p14:creationId xmlns:p14="http://schemas.microsoft.com/office/powerpoint/2010/main" val="403403792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the </a:t>
            </a:r>
            <a:r>
              <a:rPr lang="en-US" dirty="0" err="1" smtClean="0"/>
              <a:t>SharePointClient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77388249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mtClean="0"/>
              <a:t>List Operations with REST</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4836983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742743"/>
          </a:xfrm>
        </p:spPr>
        <p:txBody>
          <a:bodyPr/>
          <a:lstStyle/>
          <a:p>
            <a:r>
              <a:rPr lang="en-US" dirty="0" smtClean="0"/>
              <a:t>Access the SharePoint REST API with the Access Token</a:t>
            </a:r>
            <a:endParaRPr lang="en-US" dirty="0"/>
          </a:p>
        </p:txBody>
      </p:sp>
      <p:sp>
        <p:nvSpPr>
          <p:cNvPr id="3" name="Title 2"/>
          <p:cNvSpPr>
            <a:spLocks noGrp="1"/>
          </p:cNvSpPr>
          <p:nvPr>
            <p:ph type="title"/>
          </p:nvPr>
        </p:nvSpPr>
        <p:spPr/>
        <p:txBody>
          <a:bodyPr/>
          <a:lstStyle/>
          <a:p>
            <a:r>
              <a:rPr lang="en-US" dirty="0" smtClean="0"/>
              <a:t>Reading List Items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17</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5" y="2548476"/>
            <a:ext cx="9437933" cy="2525942"/>
          </a:xfrm>
          <a:prstGeom prst="rect">
            <a:avLst/>
          </a:prstGeom>
        </p:spPr>
      </p:pic>
    </p:spTree>
    <p:extLst>
      <p:ext uri="{BB962C8B-B14F-4D97-AF65-F5344CB8AC3E}">
        <p14:creationId xmlns:p14="http://schemas.microsoft.com/office/powerpoint/2010/main" val="28454784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1395885"/>
          </a:xfrm>
        </p:spPr>
        <p:txBody>
          <a:bodyPr/>
          <a:lstStyle/>
          <a:p>
            <a:r>
              <a:rPr lang="en-US" dirty="0" smtClean="0"/>
              <a:t>Create message with list item data</a:t>
            </a:r>
          </a:p>
          <a:p>
            <a:r>
              <a:rPr lang="en-US" dirty="0" smtClean="0"/>
              <a:t>POST to list items endpoint</a:t>
            </a:r>
            <a:endParaRPr lang="en-US" dirty="0"/>
          </a:p>
        </p:txBody>
      </p:sp>
      <p:sp>
        <p:nvSpPr>
          <p:cNvPr id="3" name="Title 2"/>
          <p:cNvSpPr>
            <a:spLocks noGrp="1"/>
          </p:cNvSpPr>
          <p:nvPr>
            <p:ph type="title"/>
          </p:nvPr>
        </p:nvSpPr>
        <p:spPr/>
        <p:txBody>
          <a:bodyPr/>
          <a:lstStyle/>
          <a:p>
            <a:r>
              <a:rPr lang="en-US" dirty="0" smtClean="0"/>
              <a:t>Adding a New List Item</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18</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301" y="3292119"/>
            <a:ext cx="9792224" cy="2807230"/>
          </a:xfrm>
          <a:prstGeom prst="rect">
            <a:avLst/>
          </a:prstGeom>
        </p:spPr>
      </p:pic>
    </p:spTree>
    <p:extLst>
      <p:ext uri="{BB962C8B-B14F-4D97-AF65-F5344CB8AC3E}">
        <p14:creationId xmlns:p14="http://schemas.microsoft.com/office/powerpoint/2010/main" val="248480791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1426030"/>
          </a:xfrm>
        </p:spPr>
        <p:txBody>
          <a:bodyPr/>
          <a:lstStyle/>
          <a:p>
            <a:r>
              <a:rPr lang="en-US" dirty="0"/>
              <a:t>Create </a:t>
            </a:r>
            <a:r>
              <a:rPr lang="en-US" dirty="0" smtClean="0"/>
              <a:t>message </a:t>
            </a:r>
            <a:r>
              <a:rPr lang="en-US" dirty="0"/>
              <a:t>with list item data</a:t>
            </a:r>
          </a:p>
          <a:p>
            <a:r>
              <a:rPr lang="en-US" dirty="0"/>
              <a:t>POST </a:t>
            </a:r>
            <a:r>
              <a:rPr lang="en-US" dirty="0" smtClean="0"/>
              <a:t>to target item ID</a:t>
            </a:r>
            <a:endParaRPr lang="en-US" dirty="0"/>
          </a:p>
          <a:p>
            <a:endParaRPr lang="en-US" dirty="0"/>
          </a:p>
        </p:txBody>
      </p:sp>
      <p:sp>
        <p:nvSpPr>
          <p:cNvPr id="3" name="Title 2"/>
          <p:cNvSpPr>
            <a:spLocks noGrp="1"/>
          </p:cNvSpPr>
          <p:nvPr>
            <p:ph type="title"/>
          </p:nvPr>
        </p:nvSpPr>
        <p:spPr/>
        <p:txBody>
          <a:bodyPr/>
          <a:lstStyle/>
          <a:p>
            <a:r>
              <a:rPr lang="en-US" dirty="0" smtClean="0"/>
              <a:t>Updating a List Item</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19</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062" y="3023817"/>
            <a:ext cx="9039675" cy="3375740"/>
          </a:xfrm>
          <a:prstGeom prst="rect">
            <a:avLst/>
          </a:prstGeom>
        </p:spPr>
      </p:pic>
    </p:spTree>
    <p:extLst>
      <p:ext uri="{BB962C8B-B14F-4D97-AF65-F5344CB8AC3E}">
        <p14:creationId xmlns:p14="http://schemas.microsoft.com/office/powerpoint/2010/main" val="362222481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a16="http://schemas.microsoft.com/office/drawing/2014/main"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a16="http://schemas.microsoft.com/office/drawing/2014/main"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a16="http://schemas.microsoft.com/office/drawing/2014/main"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67371" marR="67371" marT="33685" marB="33685" anchor="ctr"/>
                </a:tc>
                <a:extLst>
                  <a:ext uri="{0D108BD9-81ED-4DB2-BD59-A6C34878D82A}">
                    <a16:rowId xmlns:a16="http://schemas.microsoft.com/office/drawing/2014/main"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Apps for SharePoint</a:t>
                      </a:r>
                    </a:p>
                  </a:txBody>
                  <a:tcPr marL="67371" marR="67371" marT="33685" marB="33685" anchor="ctr"/>
                </a:tc>
                <a:extLst>
                  <a:ext uri="{0D108BD9-81ED-4DB2-BD59-A6C34878D82A}">
                    <a16:rowId xmlns:a16="http://schemas.microsoft.com/office/drawing/2014/main"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a16="http://schemas.microsoft.com/office/drawing/2014/main"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 Office 365 APIs</a:t>
                      </a:r>
                    </a:p>
                  </a:txBody>
                  <a:tcPr marL="67371" marR="67371" marT="33685" marB="33685" anchor="ctr"/>
                </a:tc>
                <a:extLst>
                  <a:ext uri="{0D108BD9-81ED-4DB2-BD59-A6C34878D82A}">
                    <a16:rowId xmlns:a16="http://schemas.microsoft.com/office/drawing/2014/main"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70" normalizeH="0" baseline="0" noProof="0" dirty="0" smtClean="0">
                <a:ln>
                  <a:noFill/>
                </a:ln>
                <a:solidFill>
                  <a:srgbClr val="FFFFFF"/>
                </a:solidFill>
                <a:effectLst/>
                <a:uLnTx/>
                <a:uFillTx/>
                <a:latin typeface="Segoe UI"/>
                <a:ea typeface="+mn-ea"/>
                <a:cs typeface="+mn-cs"/>
              </a:rPr>
              <a:t>dev.office.com/training</a:t>
            </a:r>
          </a:p>
        </p:txBody>
      </p:sp>
    </p:spTree>
    <p:extLst>
      <p:ext uri="{BB962C8B-B14F-4D97-AF65-F5344CB8AC3E}">
        <p14:creationId xmlns:p14="http://schemas.microsoft.com/office/powerpoint/2010/main" val="35015242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223160"/>
            <a:ext cx="11149013" cy="1415981"/>
          </a:xfrm>
        </p:spPr>
        <p:txBody>
          <a:bodyPr/>
          <a:lstStyle/>
          <a:p>
            <a:r>
              <a:rPr lang="en-US" dirty="0" smtClean="0"/>
              <a:t>DELETE the target item by ID</a:t>
            </a:r>
          </a:p>
          <a:p>
            <a:r>
              <a:rPr lang="en-US" dirty="0" smtClean="0"/>
              <a:t>Supports the use of </a:t>
            </a:r>
            <a:r>
              <a:rPr lang="en-US" dirty="0" err="1" smtClean="0"/>
              <a:t>eTags</a:t>
            </a:r>
            <a:endParaRPr lang="en-US" dirty="0" smtClean="0"/>
          </a:p>
        </p:txBody>
      </p:sp>
      <p:sp>
        <p:nvSpPr>
          <p:cNvPr id="3" name="Title 2"/>
          <p:cNvSpPr>
            <a:spLocks noGrp="1"/>
          </p:cNvSpPr>
          <p:nvPr>
            <p:ph type="title"/>
          </p:nvPr>
        </p:nvSpPr>
        <p:spPr/>
        <p:txBody>
          <a:bodyPr/>
          <a:lstStyle/>
          <a:p>
            <a:r>
              <a:rPr lang="en-US" dirty="0" smtClean="0"/>
              <a:t>Deleting a List Item</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20</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3130267"/>
            <a:ext cx="9401390" cy="2778164"/>
          </a:xfrm>
          <a:prstGeom prst="rect">
            <a:avLst/>
          </a:prstGeom>
        </p:spPr>
      </p:pic>
    </p:spTree>
    <p:extLst>
      <p:ext uri="{BB962C8B-B14F-4D97-AF65-F5344CB8AC3E}">
        <p14:creationId xmlns:p14="http://schemas.microsoft.com/office/powerpoint/2010/main" val="59088271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List Operations with REST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435347101"/>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Azure AD &amp; CSOM</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439493451"/>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SharePoint Scope Convergence</a:t>
            </a:r>
            <a:endParaRPr lang="en-US" dirty="0"/>
          </a:p>
        </p:txBody>
      </p:sp>
      <p:sp>
        <p:nvSpPr>
          <p:cNvPr id="3" name="Text Placeholder 2"/>
          <p:cNvSpPr>
            <a:spLocks noGrp="1"/>
          </p:cNvSpPr>
          <p:nvPr>
            <p:ph type="body" sz="quarter" idx="10"/>
          </p:nvPr>
        </p:nvSpPr>
        <p:spPr/>
        <p:txBody>
          <a:bodyPr/>
          <a:lstStyle/>
          <a:p>
            <a:r>
              <a:rPr lang="en-US" dirty="0" smtClean="0"/>
              <a:t>Most common workloads permissions supported in Azure AD applications</a:t>
            </a:r>
          </a:p>
          <a:p>
            <a:endParaRPr lang="en-US" dirty="0"/>
          </a:p>
          <a:p>
            <a:r>
              <a:rPr lang="en-US" dirty="0" smtClean="0"/>
              <a:t>Additional workloads (aka: scopes) constantly being added to Azure AD</a:t>
            </a:r>
          </a:p>
          <a:p>
            <a:pPr lvl="1"/>
            <a:r>
              <a:rPr lang="en-US" dirty="0" smtClean="0"/>
              <a:t>Managed Metadata</a:t>
            </a:r>
          </a:p>
          <a:p>
            <a:pPr lvl="1"/>
            <a:r>
              <a:rPr lang="en-US" dirty="0" smtClean="0"/>
              <a:t>Search</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23</a:t>
            </a:fld>
            <a:endParaRPr lang="en-US" dirty="0"/>
          </a:p>
        </p:txBody>
      </p:sp>
    </p:spTree>
    <p:extLst>
      <p:ext uri="{BB962C8B-B14F-4D97-AF65-F5344CB8AC3E}">
        <p14:creationId xmlns:p14="http://schemas.microsoft.com/office/powerpoint/2010/main" val="174834961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SharePoint APIs</a:t>
            </a:r>
            <a:endParaRPr lang="en-US" dirty="0"/>
          </a:p>
        </p:txBody>
      </p:sp>
      <p:sp>
        <p:nvSpPr>
          <p:cNvPr id="7" name="Text Placeholder 6"/>
          <p:cNvSpPr>
            <a:spLocks noGrp="1"/>
          </p:cNvSpPr>
          <p:nvPr>
            <p:ph type="body" sz="quarter" idx="10"/>
          </p:nvPr>
        </p:nvSpPr>
        <p:spPr/>
        <p:txBody>
          <a:bodyPr/>
          <a:lstStyle/>
          <a:p>
            <a:r>
              <a:rPr lang="en-US" dirty="0" smtClean="0"/>
              <a:t>SharePoint offers two APIs</a:t>
            </a:r>
          </a:p>
          <a:p>
            <a:pPr lvl="1"/>
            <a:r>
              <a:rPr lang="en-US" dirty="0" smtClean="0"/>
              <a:t>REST API</a:t>
            </a:r>
          </a:p>
          <a:p>
            <a:pPr lvl="1"/>
            <a:r>
              <a:rPr lang="en-US" dirty="0" smtClean="0"/>
              <a:t>CSOM</a:t>
            </a:r>
          </a:p>
          <a:p>
            <a:endParaRPr lang="en-US" dirty="0" smtClean="0"/>
          </a:p>
          <a:p>
            <a:r>
              <a:rPr lang="en-US" dirty="0" smtClean="0"/>
              <a:t>Both APIs accept </a:t>
            </a:r>
            <a:r>
              <a:rPr lang="en-US" dirty="0" err="1" smtClean="0"/>
              <a:t>OAuth</a:t>
            </a:r>
            <a:r>
              <a:rPr lang="en-US" dirty="0" smtClean="0"/>
              <a:t> access tokens from Azure AD</a:t>
            </a:r>
          </a:p>
          <a:p>
            <a:endParaRPr lang="en-US" dirty="0"/>
          </a:p>
          <a:p>
            <a:endParaRPr lang="en-US" dirty="0"/>
          </a:p>
        </p:txBody>
      </p:sp>
    </p:spTree>
    <p:extLst>
      <p:ext uri="{BB962C8B-B14F-4D97-AF65-F5344CB8AC3E}">
        <p14:creationId xmlns:p14="http://schemas.microsoft.com/office/powerpoint/2010/main" val="105741841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Scopes only Supported in CSOM</a:t>
            </a:r>
            <a:endParaRPr lang="en-US" dirty="0"/>
          </a:p>
        </p:txBody>
      </p:sp>
      <p:sp>
        <p:nvSpPr>
          <p:cNvPr id="3" name="Text Placeholder 2"/>
          <p:cNvSpPr>
            <a:spLocks noGrp="1"/>
          </p:cNvSpPr>
          <p:nvPr>
            <p:ph type="body" sz="quarter" idx="10"/>
          </p:nvPr>
        </p:nvSpPr>
        <p:spPr/>
        <p:txBody>
          <a:bodyPr/>
          <a:lstStyle/>
          <a:p>
            <a:r>
              <a:rPr lang="en-US" dirty="0" smtClean="0"/>
              <a:t>Managed metadata only exposed in CSOM, </a:t>
            </a:r>
            <a:br>
              <a:rPr lang="en-US" dirty="0" smtClean="0"/>
            </a:br>
            <a:r>
              <a:rPr lang="en-US" dirty="0" smtClean="0"/>
              <a:t>not in REST API</a:t>
            </a:r>
          </a:p>
          <a:p>
            <a:endParaRPr lang="en-US" dirty="0"/>
          </a:p>
          <a:p>
            <a:r>
              <a:rPr lang="en-US" dirty="0" smtClean="0"/>
              <a:t>Can use Azure AD based access tokens in CSOM calls</a:t>
            </a:r>
          </a:p>
        </p:txBody>
      </p:sp>
      <p:sp>
        <p:nvSpPr>
          <p:cNvPr id="4" name="Slide Number Placeholder 3"/>
          <p:cNvSpPr>
            <a:spLocks noGrp="1"/>
          </p:cNvSpPr>
          <p:nvPr>
            <p:ph type="sldNum" sz="quarter" idx="12"/>
          </p:nvPr>
        </p:nvSpPr>
        <p:spPr/>
        <p:txBody>
          <a:bodyPr/>
          <a:lstStyle/>
          <a:p>
            <a:fld id="{727B4C2D-45E2-4621-8491-2995EB46A674}" type="slidenum">
              <a:rPr lang="en-US" smtClean="0"/>
              <a:pPr/>
              <a:t>25</a:t>
            </a:fld>
            <a:endParaRPr lang="en-US" dirty="0"/>
          </a:p>
        </p:txBody>
      </p:sp>
      <p:pic>
        <p:nvPicPr>
          <p:cNvPr id="5" name="Picture 4"/>
          <p:cNvPicPr>
            <a:picLocks noChangeAspect="1"/>
          </p:cNvPicPr>
          <p:nvPr/>
        </p:nvPicPr>
        <p:blipFill rotWithShape="1">
          <a:blip r:embed="rId2"/>
          <a:srcRect t="5424"/>
          <a:stretch/>
        </p:blipFill>
        <p:spPr>
          <a:xfrm>
            <a:off x="869437" y="4294908"/>
            <a:ext cx="10449951" cy="1288473"/>
          </a:xfrm>
          <a:prstGeom prst="rect">
            <a:avLst/>
          </a:prstGeom>
        </p:spPr>
      </p:pic>
    </p:spTree>
    <p:extLst>
      <p:ext uri="{BB962C8B-B14F-4D97-AF65-F5344CB8AC3E}">
        <p14:creationId xmlns:p14="http://schemas.microsoft.com/office/powerpoint/2010/main" val="77297007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Working with Managed Metadata, Azure AD &amp; CSOM</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012502954"/>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Related Documentation</a:t>
            </a:r>
            <a:endParaRPr lang="en-US" dirty="0"/>
          </a:p>
        </p:txBody>
      </p:sp>
      <p:sp>
        <p:nvSpPr>
          <p:cNvPr id="6" name="Text Placeholder 5"/>
          <p:cNvSpPr>
            <a:spLocks noGrp="1"/>
          </p:cNvSpPr>
          <p:nvPr>
            <p:ph type="body" sz="quarter" idx="10"/>
          </p:nvPr>
        </p:nvSpPr>
        <p:spPr/>
        <p:txBody>
          <a:bodyPr/>
          <a:lstStyle/>
          <a:p>
            <a:r>
              <a:rPr lang="en-US" dirty="0" smtClean="0"/>
              <a:t>MVA Deep Dive: SharePoint Lists with CSOM APIs</a:t>
            </a:r>
          </a:p>
          <a:p>
            <a:pPr lvl="1"/>
            <a:r>
              <a:rPr lang="en-US" dirty="0">
                <a:hlinkClick r:id="rId2"/>
              </a:rPr>
              <a:t>http://</a:t>
            </a:r>
            <a:r>
              <a:rPr lang="en-US" dirty="0" smtClean="0">
                <a:hlinkClick r:id="rId2"/>
              </a:rPr>
              <a:t>www.microsoftvirtualacademy.com/training-courses/deep-dive-building-blocks-and-services-of-sharepoint?m=14511</a:t>
            </a:r>
            <a:endParaRPr lang="en-US" dirty="0" smtClean="0"/>
          </a:p>
          <a:p>
            <a:endParaRPr lang="en-US" dirty="0"/>
          </a:p>
          <a:p>
            <a:r>
              <a:rPr lang="en-US" dirty="0" smtClean="0"/>
              <a:t>MVA Deep Dive: Advanced Taxonomy Scenarios in Office 365</a:t>
            </a:r>
          </a:p>
          <a:p>
            <a:pPr lvl="1"/>
            <a:r>
              <a:rPr lang="en-US" dirty="0">
                <a:hlinkClick r:id="rId3"/>
              </a:rPr>
              <a:t>http://</a:t>
            </a:r>
            <a:r>
              <a:rPr lang="en-US" dirty="0" smtClean="0">
                <a:hlinkClick r:id="rId3"/>
              </a:rPr>
              <a:t>www.microsoftvirtualacademy.com/training-courses/deep-dive-building-blocks-and-services-of-sharepoint?m=14515</a:t>
            </a:r>
            <a:endParaRPr lang="en-US" dirty="0" smtClean="0"/>
          </a:p>
          <a:p>
            <a:pPr lvl="1"/>
            <a:endParaRPr lang="en-US" dirty="0"/>
          </a:p>
        </p:txBody>
      </p:sp>
    </p:spTree>
    <p:extLst>
      <p:ext uri="{BB962C8B-B14F-4D97-AF65-F5344CB8AC3E}">
        <p14:creationId xmlns:p14="http://schemas.microsoft.com/office/powerpoint/2010/main" val="60841378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Code Samples</a:t>
            </a:r>
            <a:endParaRPr lang="en-US" dirty="0"/>
          </a:p>
        </p:txBody>
      </p:sp>
      <p:sp>
        <p:nvSpPr>
          <p:cNvPr id="3" name="Text Placeholder 2"/>
          <p:cNvSpPr>
            <a:spLocks noGrp="1"/>
          </p:cNvSpPr>
          <p:nvPr>
            <p:ph type="body" sz="quarter" idx="10"/>
          </p:nvPr>
        </p:nvSpPr>
        <p:spPr/>
        <p:txBody>
          <a:bodyPr/>
          <a:lstStyle/>
          <a:p>
            <a:r>
              <a:rPr lang="en-US" dirty="0"/>
              <a:t>Deep Dive: SharePoint Lists with CSOM APIs</a:t>
            </a:r>
          </a:p>
          <a:p>
            <a:pPr lvl="1"/>
            <a:r>
              <a:rPr lang="en-US" dirty="0">
                <a:hlinkClick r:id="rId2"/>
              </a:rPr>
              <a:t>http://</a:t>
            </a:r>
            <a:r>
              <a:rPr lang="en-US" dirty="0" smtClean="0">
                <a:hlinkClick r:id="rId2"/>
              </a:rPr>
              <a:t>dev.office.com/hands-on-labs/2013</a:t>
            </a:r>
            <a:r>
              <a:rPr lang="en-US" dirty="0" smtClean="0"/>
              <a:t> </a:t>
            </a:r>
            <a:endParaRPr lang="en-US" dirty="0"/>
          </a:p>
          <a:p>
            <a:endParaRPr lang="en-US" dirty="0" smtClean="0"/>
          </a:p>
          <a:p>
            <a:r>
              <a:rPr lang="en-US" dirty="0" smtClean="0"/>
              <a:t>Deep </a:t>
            </a:r>
            <a:r>
              <a:rPr lang="en-US" dirty="0"/>
              <a:t>Dive: Advanced Taxonomy Scenarios in Office </a:t>
            </a:r>
            <a:r>
              <a:rPr lang="en-US" dirty="0" smtClean="0"/>
              <a:t>365</a:t>
            </a:r>
          </a:p>
          <a:p>
            <a:pPr lvl="1"/>
            <a:r>
              <a:rPr lang="en-US" dirty="0">
                <a:hlinkClick r:id="rId3"/>
              </a:rPr>
              <a:t>http://</a:t>
            </a:r>
            <a:r>
              <a:rPr lang="en-US" dirty="0" smtClean="0">
                <a:hlinkClick r:id="rId3"/>
              </a:rPr>
              <a:t>dev.office.com/hands-on-labs/2017</a:t>
            </a:r>
            <a:endParaRPr lang="en-US" dirty="0" smtClean="0"/>
          </a:p>
          <a:p>
            <a:pPr lvl="1"/>
            <a:endParaRPr lang="en-US" dirty="0"/>
          </a:p>
          <a:p>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28</a:t>
            </a:fld>
            <a:endParaRPr lang="en-US" dirty="0"/>
          </a:p>
        </p:txBody>
      </p:sp>
    </p:spTree>
    <p:extLst>
      <p:ext uri="{BB962C8B-B14F-4D97-AF65-F5344CB8AC3E}">
        <p14:creationId xmlns:p14="http://schemas.microsoft.com/office/powerpoint/2010/main" val="14979831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Overview</a:t>
            </a:r>
          </a:p>
          <a:p>
            <a:r>
              <a:rPr lang="en-US" dirty="0"/>
              <a:t>File Operations with </a:t>
            </a:r>
            <a:r>
              <a:rPr lang="en-US" dirty="0" err="1"/>
              <a:t>SharePointClient</a:t>
            </a:r>
            <a:endParaRPr lang="en-US" dirty="0"/>
          </a:p>
          <a:p>
            <a:r>
              <a:rPr lang="en-US" dirty="0"/>
              <a:t>List Operations with REST</a:t>
            </a:r>
          </a:p>
          <a:p>
            <a:r>
              <a:rPr lang="en-US" dirty="0"/>
              <a:t>Azure AD &amp; CSOM</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273238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2998320566"/>
              </p:ext>
            </p:extLst>
          </p:nvPr>
        </p:nvGraphicFramePr>
        <p:xfrm>
          <a:off x="438838" y="1244303"/>
          <a:ext cx="11225057" cy="4093821"/>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val="1253488153"/>
                    </a:ext>
                  </a:extLst>
                </a:gridCol>
              </a:tblGrid>
              <a:tr h="1106101">
                <a:tc>
                  <a:txBody>
                    <a:bodyPr/>
                    <a:lstStyle/>
                    <a:p>
                      <a:r>
                        <a:rPr lang="en-US" sz="2400" dirty="0" smtClean="0"/>
                        <a:t>Deep Dive into Integrating Office 365 APIs with Web Applications</a:t>
                      </a:r>
                      <a:endParaRPr lang="en-US" sz="2400" dirty="0"/>
                    </a:p>
                  </a:txBody>
                  <a:tcPr marL="91403" marR="91403" marT="45701" marB="45701" anchor="ctr"/>
                </a:tc>
                <a:extLst>
                  <a:ext uri="{0D108BD9-81ED-4DB2-BD59-A6C34878D82A}">
                    <a16:rowId xmlns:a16="http://schemas.microsoft.com/office/drawing/2014/main" val="829859176"/>
                  </a:ext>
                </a:extLst>
              </a:tr>
              <a:tr h="417220">
                <a:tc>
                  <a:txBody>
                    <a:bodyPr/>
                    <a:lstStyle/>
                    <a:p>
                      <a:r>
                        <a:rPr lang="en-US" sz="1800" b="0" dirty="0" smtClean="0"/>
                        <a:t>Module 1: Deep Dive into Azure AD with the Office 365 APIs</a:t>
                      </a:r>
                      <a:endParaRPr lang="en-US" sz="1800" b="0" baseline="0" dirty="0" smtClean="0"/>
                    </a:p>
                  </a:txBody>
                  <a:tcPr marL="91403" marR="91403" marT="45701" marB="45701" anchor="ctr"/>
                </a:tc>
                <a:extLst>
                  <a:ext uri="{0D108BD9-81ED-4DB2-BD59-A6C34878D82A}">
                    <a16:rowId xmlns:a16="http://schemas.microsoft.com/office/drawing/2014/main" val="1946132611"/>
                  </a:ext>
                </a:extLst>
              </a:tr>
              <a:tr h="41722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Office 365 APIs for Calendar,</a:t>
                      </a:r>
                      <a:r>
                        <a:rPr lang="en-US" sz="1800" b="0" baseline="0" dirty="0" smtClean="0"/>
                        <a:t> Mail, and Contacts</a:t>
                      </a:r>
                      <a:endParaRPr lang="en-US" sz="1800" b="0" dirty="0" smtClean="0"/>
                    </a:p>
                  </a:txBody>
                  <a:tcPr marL="91403" marR="91403" marT="45701" marB="45701" anchor="ctr"/>
                </a:tc>
                <a:extLst>
                  <a:ext uri="{0D108BD9-81ED-4DB2-BD59-A6C34878D82A}">
                    <a16:rowId xmlns:a16="http://schemas.microsoft.com/office/drawing/2014/main" val="3204002662"/>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Deep Dive into Office 365 APIs for OneDrive for Business</a:t>
                      </a:r>
                    </a:p>
                  </a:txBody>
                  <a:tcPr marL="91403" marR="91403" marT="45701" marB="45701" anchor="ctr"/>
                </a:tc>
                <a:extLst>
                  <a:ext uri="{0D108BD9-81ED-4DB2-BD59-A6C34878D82A}">
                    <a16:rowId xmlns:a16="http://schemas.microsoft.com/office/drawing/2014/main" val="4266278162"/>
                  </a:ext>
                </a:extLst>
              </a:tr>
              <a:tr h="48440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4: Deep Dive into Office 365 APIs for SharePoint Site services</a:t>
                      </a:r>
                    </a:p>
                  </a:txBody>
                  <a:tcPr marL="91403" marR="91403" marT="45701" marB="45701" anchor="ctr"/>
                </a:tc>
                <a:extLst>
                  <a:ext uri="{0D108BD9-81ED-4DB2-BD59-A6C34878D82A}">
                    <a16:rowId xmlns:a16="http://schemas.microsoft.com/office/drawing/2014/main" val="1363681993"/>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a:t>
                      </a:r>
                      <a:r>
                        <a:rPr lang="en-US" sz="1800" b="0" dirty="0" smtClean="0"/>
                        <a:t>Deep Dive into Office 365 APIs for Yammer services</a:t>
                      </a:r>
                    </a:p>
                  </a:txBody>
                  <a:tcPr marL="91403" marR="91403" marT="45701" marB="45701" anchor="ctr"/>
                </a:tc>
                <a:extLst>
                  <a:ext uri="{0D108BD9-81ED-4DB2-BD59-A6C34878D82A}">
                    <a16:rowId xmlns:a16="http://schemas.microsoft.com/office/drawing/2014/main" val="939809673"/>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Office 365 APIs for Office Graph</a:t>
                      </a:r>
                    </a:p>
                  </a:txBody>
                  <a:tcPr marL="91403" marR="91403" marT="45701" marB="45701" anchor="ctr"/>
                </a:tc>
                <a:extLst>
                  <a:ext uri="{0D108BD9-81ED-4DB2-BD59-A6C34878D82A}">
                    <a16:rowId xmlns:a16="http://schemas.microsoft.com/office/drawing/2014/main" val="1525894539"/>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Office 365 APIs for OneNote services</a:t>
                      </a:r>
                    </a:p>
                  </a:txBody>
                  <a:tcPr marL="91403" marR="91403" marT="45701" marB="45701" anchor="ctr"/>
                </a:tc>
                <a:extLst>
                  <a:ext uri="{0D108BD9-81ED-4DB2-BD59-A6C34878D82A}">
                    <a16:rowId xmlns:a16="http://schemas.microsoft.com/office/drawing/2014/main" val="2958622535"/>
                  </a:ext>
                </a:extLst>
              </a:tr>
            </a:tbl>
          </a:graphicData>
        </a:graphic>
      </p:graphicFrame>
    </p:spTree>
    <p:extLst>
      <p:ext uri="{BB962C8B-B14F-4D97-AF65-F5344CB8AC3E}">
        <p14:creationId xmlns:p14="http://schemas.microsoft.com/office/powerpoint/2010/main" val="2536830214"/>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23132976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23671445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1180806"/>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Deep Dive into Office 365 APIs for SharePoint Site services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Overview</a:t>
            </a:r>
          </a:p>
          <a:p>
            <a:r>
              <a:rPr lang="en-US" dirty="0" smtClean="0"/>
              <a:t>File Operations with </a:t>
            </a:r>
            <a:r>
              <a:rPr lang="en-US" dirty="0" err="1" smtClean="0"/>
              <a:t>SharePointClient</a:t>
            </a:r>
            <a:endParaRPr lang="en-US" dirty="0" smtClean="0"/>
          </a:p>
          <a:p>
            <a:r>
              <a:rPr lang="en-US" dirty="0" smtClean="0"/>
              <a:t>List Operations with REST</a:t>
            </a:r>
          </a:p>
          <a:p>
            <a:r>
              <a:rPr lang="en-US" dirty="0" smtClean="0"/>
              <a:t>Azure AD &amp; CSOM</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5547966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76423307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139085"/>
          </a:xfrm>
        </p:spPr>
        <p:txBody>
          <a:bodyPr/>
          <a:lstStyle/>
          <a:p>
            <a:r>
              <a:rPr lang="en-US" dirty="0" smtClean="0"/>
              <a:t>Provides access to SharePoint online REST API</a:t>
            </a:r>
          </a:p>
          <a:p>
            <a:r>
              <a:rPr lang="en-US" dirty="0" err="1" smtClean="0"/>
              <a:t>SharePointClient</a:t>
            </a:r>
            <a:r>
              <a:rPr lang="en-US" dirty="0" smtClean="0"/>
              <a:t> class simplifies programming, but limited functionality</a:t>
            </a:r>
          </a:p>
          <a:p>
            <a:r>
              <a:rPr lang="en-US" dirty="0" smtClean="0"/>
              <a:t>Direct REST API calls more complex, but exposes more functionality</a:t>
            </a:r>
            <a:endParaRPr lang="en-US" dirty="0"/>
          </a:p>
        </p:txBody>
      </p:sp>
      <p:sp>
        <p:nvSpPr>
          <p:cNvPr id="3" name="Title 2"/>
          <p:cNvSpPr>
            <a:spLocks noGrp="1"/>
          </p:cNvSpPr>
          <p:nvPr>
            <p:ph type="title"/>
          </p:nvPr>
        </p:nvSpPr>
        <p:spPr/>
        <p:txBody>
          <a:bodyPr/>
          <a:lstStyle/>
          <a:p>
            <a:r>
              <a:rPr lang="en-US" dirty="0" smtClean="0"/>
              <a:t>SharePoint Sites Services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44682851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Permissions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4888" y="951714"/>
            <a:ext cx="7619048" cy="523809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2060" y="3141395"/>
            <a:ext cx="3809524" cy="2304762"/>
          </a:xfrm>
          <a:prstGeom prst="rect">
            <a:avLst/>
          </a:prstGeom>
        </p:spPr>
      </p:pic>
    </p:spTree>
    <p:extLst>
      <p:ext uri="{BB962C8B-B14F-4D97-AF65-F5344CB8AC3E}">
        <p14:creationId xmlns:p14="http://schemas.microsoft.com/office/powerpoint/2010/main" val="2917230368"/>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6.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1769</Words>
  <Application>Microsoft Office PowerPoint</Application>
  <PresentationFormat>Custom</PresentationFormat>
  <Paragraphs>210</Paragraphs>
  <Slides>32</Slides>
  <Notes>13</Notes>
  <HiddenSlides>2</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32</vt:i4>
      </vt:variant>
    </vt:vector>
  </HeadingPairs>
  <TitlesOfParts>
    <vt:vector size="46" baseType="lpstr">
      <vt:lpstr>Arial</vt:lpstr>
      <vt:lpstr>Calibri</vt:lpstr>
      <vt:lpstr>Consolas</vt:lpstr>
      <vt:lpstr>Courier New</vt:lpstr>
      <vt:lpstr>Segoe Light</vt:lpstr>
      <vt:lpstr>Segoe UI</vt:lpstr>
      <vt:lpstr>Segoe UI Light</vt:lpstr>
      <vt:lpstr>Wingdings</vt:lpstr>
      <vt:lpstr>5-30055_Office Template 2012 - 16x9 - White Background</vt:lpstr>
      <vt:lpstr>5-30055_Office Template 2012 - 16x9 - Colored Accent Slides</vt:lpstr>
      <vt:lpstr>2_TEE14 Speaker PPT Template</vt:lpstr>
      <vt:lpstr>5-30610_Microsoft_Ignite_Keynote_Template_CUSTOM_LIGHT</vt:lpstr>
      <vt:lpstr>1_5-30055_Office Template 2012 - 16x9 - White Background</vt:lpstr>
      <vt:lpstr>1_5-30610_Microsoft_Ignite_Keynote_Template_CUSTOM_LIGHT</vt:lpstr>
      <vt:lpstr>Office 365 Development</vt:lpstr>
      <vt:lpstr>Recap</vt:lpstr>
      <vt:lpstr>Course Agenda</vt:lpstr>
      <vt:lpstr>Deep Dive into Office 365 APIs for SharePoint Site services</vt:lpstr>
      <vt:lpstr>Agenda </vt:lpstr>
      <vt:lpstr>Developer vision</vt:lpstr>
      <vt:lpstr>Overview</vt:lpstr>
      <vt:lpstr>SharePoint Sites Services</vt:lpstr>
      <vt:lpstr>Permissions</vt:lpstr>
      <vt:lpstr>File Operations with SharePointClient</vt:lpstr>
      <vt:lpstr>SharePointClient class</vt:lpstr>
      <vt:lpstr>Reading File Metadata</vt:lpstr>
      <vt:lpstr>Uploading a new File</vt:lpstr>
      <vt:lpstr>Deleting a File</vt:lpstr>
      <vt:lpstr>PowerPoint Presentation</vt:lpstr>
      <vt:lpstr>List Operations with REST</vt:lpstr>
      <vt:lpstr>Reading List Items</vt:lpstr>
      <vt:lpstr>Adding a New List Item</vt:lpstr>
      <vt:lpstr>Updating a List Item</vt:lpstr>
      <vt:lpstr>Deleting a List Item</vt:lpstr>
      <vt:lpstr>PowerPoint Presentation</vt:lpstr>
      <vt:lpstr>Azure AD &amp; CSOM</vt:lpstr>
      <vt:lpstr>SharePoint Scope Convergence</vt:lpstr>
      <vt:lpstr>SharePoint APIs</vt:lpstr>
      <vt:lpstr>Some Scopes only Supported in CSOM</vt:lpstr>
      <vt:lpstr>PowerPoint Presentation</vt:lpstr>
      <vt:lpstr>Related Documentation</vt:lpstr>
      <vt:lpstr>Related Code Samples</vt:lpstr>
      <vt:lpstr>Summary </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2015-10-07T23:08:56Z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